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5" r:id="rId5"/>
    <p:sldId id="260" r:id="rId6"/>
    <p:sldId id="261" r:id="rId7"/>
    <p:sldId id="262" r:id="rId8"/>
    <p:sldId id="263" r:id="rId9"/>
    <p:sldId id="267" r:id="rId10"/>
    <p:sldId id="264" r:id="rId11"/>
    <p:sldId id="272" r:id="rId12"/>
    <p:sldId id="273" r:id="rId13"/>
    <p:sldId id="274" r:id="rId14"/>
    <p:sldId id="266" r:id="rId15"/>
    <p:sldId id="269" r:id="rId16"/>
    <p:sldId id="270" r:id="rId17"/>
    <p:sldId id="268" r:id="rId18"/>
    <p:sldId id="282" r:id="rId19"/>
    <p:sldId id="271" r:id="rId20"/>
    <p:sldId id="277" r:id="rId21"/>
    <p:sldId id="278" r:id="rId22"/>
    <p:sldId id="279" r:id="rId23"/>
    <p:sldId id="280" r:id="rId24"/>
    <p:sldId id="281" r:id="rId25"/>
    <p:sldId id="275" r:id="rId26"/>
    <p:sldId id="27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AFB9F95-48E9-4162-A545-2CF1305AFF37}">
          <p14:sldIdLst>
            <p14:sldId id="256"/>
            <p14:sldId id="258"/>
            <p14:sldId id="259"/>
            <p14:sldId id="265"/>
            <p14:sldId id="260"/>
            <p14:sldId id="261"/>
            <p14:sldId id="262"/>
            <p14:sldId id="263"/>
            <p14:sldId id="267"/>
            <p14:sldId id="264"/>
            <p14:sldId id="272"/>
            <p14:sldId id="273"/>
            <p14:sldId id="274"/>
          </p14:sldIdLst>
        </p14:section>
        <p14:section name="Quantiles" id="{2E48A761-211E-4E84-BBB3-D62D6E50E28F}">
          <p14:sldIdLst>
            <p14:sldId id="266"/>
            <p14:sldId id="269"/>
            <p14:sldId id="270"/>
            <p14:sldId id="268"/>
            <p14:sldId id="282"/>
            <p14:sldId id="271"/>
            <p14:sldId id="277"/>
            <p14:sldId id="278"/>
            <p14:sldId id="279"/>
            <p14:sldId id="280"/>
            <p14:sldId id="281"/>
          </p14:sldIdLst>
        </p14:section>
        <p14:section name="DWD" id="{39DB461C-4C48-46C4-BD58-756A31122537}">
          <p14:sldIdLst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02" y="7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A67AF-9580-49C8-B4E3-11F54FD8CE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BC16C8-ACCC-43EF-B2E6-1BFF257CCB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27BBB-09E5-4A9E-A732-97A142F8A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B778E-CE6F-4148-B0CD-FC25B5D17211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3A37A-5920-4450-9CFE-8CFC7C26B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76CFF-E111-4E26-8B1A-CC4DE6EA1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0CA5-2F3D-432F-ABDF-6D6A2811C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708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7A4F5-6DE7-404A-8E2E-F1D80EB39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444D36-68F1-45F0-A339-B58C308C7D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E6B16-D369-42C6-80B8-3CB44C4DE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B778E-CE6F-4148-B0CD-FC25B5D17211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6C7C8-B3F7-4698-A21C-2CB5A4379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34EF2-7A39-43CE-85DE-F93E29B3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0CA5-2F3D-432F-ABDF-6D6A2811C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799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158138-0465-40C7-BEA5-FB8FE4C574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89AD77-1B6F-43B3-91C5-F4416E0F37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9FAF0-2323-4F62-B4C5-394C88203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B778E-CE6F-4148-B0CD-FC25B5D17211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F5C9B-6875-4919-A99F-78F692EED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D13CD-1541-40C6-8F65-4D36E2D8D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0CA5-2F3D-432F-ABDF-6D6A2811C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34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4ADBB-25C7-41C4-923B-ADF728AD8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62F6E-B3DD-43D0-AA8B-0D933CAA9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513E7-3CFB-4C8F-9294-2879361C8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B778E-CE6F-4148-B0CD-FC25B5D17211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F348F-DC10-47AC-A40D-E02A328BA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A9A3F-0507-4024-B3C4-BB7241E27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0CA5-2F3D-432F-ABDF-6D6A2811C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09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388A6-6EF1-4E04-B876-AD331A5D9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78499-765F-480E-8003-B89EDB9F0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24B85-FBE8-4E2A-A445-28E6F7FA1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B778E-CE6F-4148-B0CD-FC25B5D17211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7494B-FE68-4ED0-91AD-78629A747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0D20C-ABCD-4622-AE32-26DC420AD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0CA5-2F3D-432F-ABDF-6D6A2811C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60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17D00-CE82-4F73-9A5B-8BA49303C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23B07-B6EF-457C-AC66-71C43119CB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5DC7AA-BFFD-4100-839E-CC44C0A4C5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6583DF-5078-4661-B870-56D907817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B778E-CE6F-4148-B0CD-FC25B5D17211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27B50E-5741-44DF-81C8-9CE7B0F22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B8A760-3881-4683-81AC-D33D7CA6E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0CA5-2F3D-432F-ABDF-6D6A2811C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05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45AA2-6C23-473B-BC7D-F12EA5057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00E365-9AEE-4D56-9C54-64419A426D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077248-393E-4801-96CB-B2920AB388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36AC5C-2B3B-4AC1-8F48-921FFDCD3B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B5CD7F-0F67-4CAA-BD26-7E409EFBD3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2E9A65-8A7A-44F6-A43E-A0414C9A3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B778E-CE6F-4148-B0CD-FC25B5D17211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A245D3-C544-4955-8763-1DA9161C2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03D2A1-0111-4427-A3A7-9141598FF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0CA5-2F3D-432F-ABDF-6D6A2811C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460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AA6C7-DE83-47A2-B75B-3C03C66D5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4FAA84-E46E-455E-B028-A7B315DC3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B778E-CE6F-4148-B0CD-FC25B5D17211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42E3C0-4ED7-4CA0-AC63-C93A45C71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E0A271-5FCA-46C4-99B5-F5C40D5A8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0CA5-2F3D-432F-ABDF-6D6A2811C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344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E4DE5A-E27B-434E-829B-A3711C5CC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B778E-CE6F-4148-B0CD-FC25B5D17211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03A5B8-05D5-45F9-99A0-E73E03937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C2025-86FA-4707-A8EF-45120793A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0CA5-2F3D-432F-ABDF-6D6A2811C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75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BE6E1-10C6-4578-847B-BDAD48880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F3449-71AD-4168-9461-8C866A140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52FE9D-3ADA-420A-9521-D7DB39BF13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F029A7-A5A9-47DC-B1AF-11DA9470C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B778E-CE6F-4148-B0CD-FC25B5D17211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EC68B-CA35-4A83-8CC2-C2880BFB5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295DC0-FC25-42B9-BC4C-88CF7308C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0CA5-2F3D-432F-ABDF-6D6A2811C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22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85116-0DA2-4AA6-9675-1939D8AF4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9E03B7-6734-4206-A9FE-5431B22C2F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CD6A3D-474B-4287-9413-AF50D276CD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98164D-02D5-460B-A790-454EF751B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B778E-CE6F-4148-B0CD-FC25B5D17211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11F5-C8C4-4924-88F3-5BB81152D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E2C739-E438-4311-ADA4-E564E61D1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90CA5-2F3D-432F-ABDF-6D6A2811C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058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21CDDB-AC5E-426D-B738-E1162C53C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29131B-0ADC-48EC-B5D8-F7D661A77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82B7B-A0EB-4B79-91CC-66188FB484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FB778E-CE6F-4148-B0CD-FC25B5D17211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79486-F67E-40DB-9A5C-128DD8F92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602B6-9200-4A0B-966E-C6B8395D28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90CA5-2F3D-432F-ABDF-6D6A2811C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70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BB7D2-F576-472F-AD03-F3BAEEA7F7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Cracked vs. healthy teeth classification </a:t>
            </a:r>
            <a:br>
              <a:rPr lang="en-US" dirty="0"/>
            </a:br>
            <a:r>
              <a:rPr lang="en-US" dirty="0"/>
              <a:t>via functional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962E77-6063-4C87-B7A6-880E901990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Client: Beatriz </a:t>
            </a:r>
            <a:r>
              <a:rPr lang="en-US" dirty="0" err="1"/>
              <a:t>Paniagua</a:t>
            </a:r>
            <a:r>
              <a:rPr lang="en-US" dirty="0"/>
              <a:t>, Jared </a:t>
            </a:r>
            <a:r>
              <a:rPr lang="en-US" dirty="0" err="1"/>
              <a:t>Vicory</a:t>
            </a:r>
            <a:endParaRPr lang="en-US" dirty="0"/>
          </a:p>
          <a:p>
            <a:r>
              <a:rPr lang="en-US" dirty="0"/>
              <a:t>Consultant: Angel Huang</a:t>
            </a:r>
          </a:p>
          <a:p>
            <a:r>
              <a:rPr lang="en-US" dirty="0"/>
              <a:t>Professor: Dr. Steve Marron</a:t>
            </a:r>
          </a:p>
          <a:p>
            <a:r>
              <a:rPr lang="en-US" dirty="0"/>
              <a:t>2020/9/28</a:t>
            </a:r>
          </a:p>
        </p:txBody>
      </p:sp>
    </p:spTree>
    <p:extLst>
      <p:ext uri="{BB962C8B-B14F-4D97-AF65-F5344CB8AC3E}">
        <p14:creationId xmlns:p14="http://schemas.microsoft.com/office/powerpoint/2010/main" val="3973307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54DB4C4-FBA3-4714-8854-6F03C2FC6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56" y="0"/>
            <a:ext cx="871964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083C07-A080-4B2B-8D26-1A59B02B03C2}"/>
              </a:ext>
            </a:extLst>
          </p:cNvPr>
          <p:cNvSpPr txBox="1"/>
          <p:nvPr/>
        </p:nvSpPr>
        <p:spPr>
          <a:xfrm flipH="1">
            <a:off x="191292" y="175650"/>
            <a:ext cx="398366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4_PCAScatPlot</a:t>
            </a:r>
          </a:p>
          <a:p>
            <a:r>
              <a:rPr lang="en-US" dirty="0">
                <a:solidFill>
                  <a:schemeClr val="accent2"/>
                </a:solidFill>
              </a:rPr>
              <a:t>log10(</a:t>
            </a:r>
            <a:r>
              <a:rPr lang="en-US" dirty="0" err="1">
                <a:solidFill>
                  <a:schemeClr val="accent2"/>
                </a:solidFill>
              </a:rPr>
              <a:t>numPixel</a:t>
            </a:r>
            <a:r>
              <a:rPr lang="en-US" dirty="0">
                <a:solidFill>
                  <a:schemeClr val="accent2"/>
                </a:solidFill>
              </a:rPr>
              <a:t>)</a:t>
            </a:r>
          </a:p>
          <a:p>
            <a:r>
              <a:rPr lang="en-US" dirty="0"/>
              <a:t>Truncated each sample to the minimum number of features = 315</a:t>
            </a:r>
          </a:p>
          <a:p>
            <a:endParaRPr lang="en-US" dirty="0"/>
          </a:p>
          <a:p>
            <a:r>
              <a:rPr lang="en-US" dirty="0"/>
              <a:t>-- 4 PCs don’t seem to separate the 2 classes</a:t>
            </a:r>
          </a:p>
          <a:p>
            <a:endParaRPr lang="en-US" dirty="0"/>
          </a:p>
          <a:p>
            <a:r>
              <a:rPr lang="en-US" dirty="0"/>
              <a:t>Also tried using 600 features and 1000 features (with 0-padding), none show obvious separation of the 2 classes</a:t>
            </a:r>
          </a:p>
        </p:txBody>
      </p:sp>
    </p:spTree>
    <p:extLst>
      <p:ext uri="{BB962C8B-B14F-4D97-AF65-F5344CB8AC3E}">
        <p14:creationId xmlns:p14="http://schemas.microsoft.com/office/powerpoint/2010/main" val="575921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1A6F5B-757F-43DC-B722-5D80D1F65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415" y="0"/>
            <a:ext cx="10899555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DB8EBC-A0C3-434B-896B-04A5C4C36224}"/>
              </a:ext>
            </a:extLst>
          </p:cNvPr>
          <p:cNvSpPr txBox="1"/>
          <p:nvPr/>
        </p:nvSpPr>
        <p:spPr>
          <a:xfrm flipH="1">
            <a:off x="191293" y="175650"/>
            <a:ext cx="29369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5_projPlot</a:t>
            </a:r>
          </a:p>
          <a:p>
            <a:r>
              <a:rPr lang="en-US" dirty="0"/>
              <a:t>log10(</a:t>
            </a:r>
            <a:r>
              <a:rPr lang="en-US" dirty="0" err="1"/>
              <a:t>numPixel</a:t>
            </a:r>
            <a:r>
              <a:rPr lang="en-US" dirty="0"/>
              <a:t>) projection (distribution) plot</a:t>
            </a:r>
          </a:p>
          <a:p>
            <a:r>
              <a:rPr lang="en-US" dirty="0"/>
              <a:t>-- go to next slide to zoom in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Red: cracked</a:t>
            </a:r>
          </a:p>
          <a:p>
            <a:pPr marL="285750" indent="-285750">
              <a:buFontTx/>
              <a:buChar char="-"/>
            </a:pPr>
            <a:r>
              <a:rPr lang="en-US" dirty="0"/>
              <a:t>Black: healthy</a:t>
            </a:r>
          </a:p>
        </p:txBody>
      </p:sp>
    </p:spTree>
    <p:extLst>
      <p:ext uri="{BB962C8B-B14F-4D97-AF65-F5344CB8AC3E}">
        <p14:creationId xmlns:p14="http://schemas.microsoft.com/office/powerpoint/2010/main" val="1191646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8D58D6A-A32D-4D45-860A-79431B220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194" y="0"/>
            <a:ext cx="10899555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DB8EBC-A0C3-434B-896B-04A5C4C36224}"/>
              </a:ext>
            </a:extLst>
          </p:cNvPr>
          <p:cNvSpPr txBox="1"/>
          <p:nvPr/>
        </p:nvSpPr>
        <p:spPr>
          <a:xfrm flipH="1">
            <a:off x="191293" y="175650"/>
            <a:ext cx="28045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5_projPlot</a:t>
            </a:r>
          </a:p>
          <a:p>
            <a:r>
              <a:rPr lang="en-US" dirty="0"/>
              <a:t>log10(</a:t>
            </a:r>
            <a:r>
              <a:rPr lang="en-US" dirty="0" err="1"/>
              <a:t>numPixel</a:t>
            </a:r>
            <a:r>
              <a:rPr lang="en-US" dirty="0"/>
              <a:t>) projection (distribution) plot</a:t>
            </a:r>
          </a:p>
          <a:p>
            <a:r>
              <a:rPr lang="en-US" dirty="0">
                <a:solidFill>
                  <a:srgbClr val="FF0000"/>
                </a:solidFill>
              </a:rPr>
              <a:t>Zoom in to [0,1]</a:t>
            </a:r>
            <a:r>
              <a:rPr lang="en-US" dirty="0"/>
              <a:t> to see pattern of larger pixel clusters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Red: cracked</a:t>
            </a:r>
          </a:p>
          <a:p>
            <a:pPr marL="285750" indent="-285750">
              <a:buFontTx/>
              <a:buChar char="-"/>
            </a:pPr>
            <a:r>
              <a:rPr lang="en-US" dirty="0"/>
              <a:t>Black: healthy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-- 1</a:t>
            </a:r>
            <a:r>
              <a:rPr lang="en-US" baseline="30000" dirty="0"/>
              <a:t>st</a:t>
            </a:r>
            <a:r>
              <a:rPr lang="en-US" dirty="0"/>
              <a:t> peak is around 6~7</a:t>
            </a:r>
          </a:p>
          <a:p>
            <a:r>
              <a:rPr lang="en-US" dirty="0"/>
              <a:t>-- 2</a:t>
            </a:r>
            <a:r>
              <a:rPr lang="en-US" baseline="30000" dirty="0"/>
              <a:t>nd</a:t>
            </a:r>
            <a:r>
              <a:rPr lang="en-US" dirty="0"/>
              <a:t> peak is around 2~4</a:t>
            </a:r>
          </a:p>
          <a:p>
            <a:r>
              <a:rPr lang="en-US" dirty="0"/>
              <a:t>-- can’t see difference between classes by eye</a:t>
            </a:r>
          </a:p>
        </p:txBody>
      </p:sp>
    </p:spTree>
    <p:extLst>
      <p:ext uri="{BB962C8B-B14F-4D97-AF65-F5344CB8AC3E}">
        <p14:creationId xmlns:p14="http://schemas.microsoft.com/office/powerpoint/2010/main" val="1973336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DB8EBC-A0C3-434B-896B-04A5C4C36224}"/>
              </a:ext>
            </a:extLst>
          </p:cNvPr>
          <p:cNvSpPr txBox="1"/>
          <p:nvPr/>
        </p:nvSpPr>
        <p:spPr>
          <a:xfrm flipH="1">
            <a:off x="191293" y="175650"/>
            <a:ext cx="90553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Exploratory plot:</a:t>
            </a:r>
          </a:p>
          <a:p>
            <a:pPr marL="285750" indent="-285750">
              <a:buFontTx/>
              <a:buChar char="-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peak distribution: </a:t>
            </a:r>
          </a:p>
          <a:p>
            <a:pPr marL="285750" indent="-285750">
              <a:buFontTx/>
              <a:buChar char="-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peak distribution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ratio of 1</a:t>
            </a:r>
            <a:r>
              <a:rPr lang="en-US" baseline="30000" dirty="0"/>
              <a:t>st</a:t>
            </a:r>
            <a:r>
              <a:rPr lang="en-US" dirty="0"/>
              <a:t> /2</a:t>
            </a:r>
            <a:r>
              <a:rPr lang="en-US" baseline="30000" dirty="0"/>
              <a:t>nd</a:t>
            </a:r>
            <a:r>
              <a:rPr lang="en-US" dirty="0"/>
              <a:t> peak distribution</a:t>
            </a:r>
          </a:p>
          <a:p>
            <a:endParaRPr lang="en-US" dirty="0"/>
          </a:p>
          <a:p>
            <a:r>
              <a:rPr lang="en-US" dirty="0"/>
              <a:t>Overall, still much overlap between the 2 classes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AD46D0-5639-41E6-A7F7-F13085F63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15" y="3284376"/>
            <a:ext cx="11586161" cy="325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6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95F04E-674A-4A86-84D9-A0F14A42D960}"/>
              </a:ext>
            </a:extLst>
          </p:cNvPr>
          <p:cNvSpPr txBox="1"/>
          <p:nvPr/>
        </p:nvSpPr>
        <p:spPr>
          <a:xfrm>
            <a:off x="168442" y="132347"/>
            <a:ext cx="500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From now on, use quantile to represent each curve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28246E-B0BF-4297-A023-BCAFE3AFF2C7}"/>
              </a:ext>
            </a:extLst>
          </p:cNvPr>
          <p:cNvSpPr txBox="1"/>
          <p:nvPr/>
        </p:nvSpPr>
        <p:spPr>
          <a:xfrm>
            <a:off x="168442" y="501679"/>
            <a:ext cx="7662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21_rawTrace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Still overlapping distributions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numQuantiles</a:t>
            </a:r>
            <a:r>
              <a:rPr lang="en-US" dirty="0"/>
              <a:t>=</a:t>
            </a:r>
            <a:r>
              <a:rPr lang="en-US" dirty="0">
                <a:solidFill>
                  <a:schemeClr val="accent2"/>
                </a:solidFill>
              </a:rPr>
              <a:t>100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73" y="1794340"/>
            <a:ext cx="11115795" cy="469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824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026" y="9331"/>
            <a:ext cx="5225143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57" y="0"/>
            <a:ext cx="522514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083C07-A080-4B2B-8D26-1A59B02B03C2}"/>
              </a:ext>
            </a:extLst>
          </p:cNvPr>
          <p:cNvSpPr txBox="1"/>
          <p:nvPr/>
        </p:nvSpPr>
        <p:spPr>
          <a:xfrm flipH="1">
            <a:off x="191293" y="175650"/>
            <a:ext cx="41567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22_curvdatPlot</a:t>
            </a:r>
          </a:p>
          <a:p>
            <a:r>
              <a:rPr lang="en-US" dirty="0"/>
              <a:t>-- don’t see much trend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9A512A-734C-4C96-9E3B-4E5391540346}"/>
              </a:ext>
            </a:extLst>
          </p:cNvPr>
          <p:cNvSpPr txBox="1"/>
          <p:nvPr/>
        </p:nvSpPr>
        <p:spPr>
          <a:xfrm>
            <a:off x="3975462" y="9331"/>
            <a:ext cx="1742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quantile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51AAA-67FC-44F3-8A81-ACCE2AAFB9E3}"/>
              </a:ext>
            </a:extLst>
          </p:cNvPr>
          <p:cNvSpPr txBox="1"/>
          <p:nvPr/>
        </p:nvSpPr>
        <p:spPr>
          <a:xfrm>
            <a:off x="9025239" y="-9016"/>
            <a:ext cx="16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Log10(quantile)</a:t>
            </a:r>
          </a:p>
        </p:txBody>
      </p:sp>
    </p:spTree>
    <p:extLst>
      <p:ext uri="{BB962C8B-B14F-4D97-AF65-F5344CB8AC3E}">
        <p14:creationId xmlns:p14="http://schemas.microsoft.com/office/powerpoint/2010/main" val="2047480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EFF8ED3-2D35-4AFB-A2A9-5924420BC9C6}"/>
              </a:ext>
            </a:extLst>
          </p:cNvPr>
          <p:cNvSpPr txBox="1"/>
          <p:nvPr/>
        </p:nvSpPr>
        <p:spPr>
          <a:xfrm flipH="1">
            <a:off x="191295" y="175650"/>
            <a:ext cx="39279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23_margDistPlot</a:t>
            </a:r>
          </a:p>
          <a:p>
            <a:r>
              <a:rPr lang="en-US" dirty="0"/>
              <a:t>Marginal distribution plot on log10(quantile)</a:t>
            </a:r>
          </a:p>
          <a:p>
            <a:r>
              <a:rPr lang="en-US" dirty="0"/>
              <a:t>Use quantiles as features, </a:t>
            </a:r>
          </a:p>
          <a:p>
            <a:r>
              <a:rPr lang="en-US" dirty="0"/>
              <a:t>number of features = 100</a:t>
            </a:r>
          </a:p>
          <a:p>
            <a:endParaRPr lang="en-US" dirty="0"/>
          </a:p>
          <a:p>
            <a:r>
              <a:rPr lang="en-US" dirty="0"/>
              <a:t>Summary statistics of </a:t>
            </a:r>
            <a:r>
              <a:rPr lang="en-US" b="1" dirty="0">
                <a:solidFill>
                  <a:schemeClr val="accent2"/>
                </a:solidFill>
              </a:rPr>
              <a:t>mean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56" y="0"/>
            <a:ext cx="87196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41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03AB270-3D87-4B11-8E3C-30BA9F73C5E9}"/>
              </a:ext>
            </a:extLst>
          </p:cNvPr>
          <p:cNvSpPr txBox="1"/>
          <p:nvPr/>
        </p:nvSpPr>
        <p:spPr>
          <a:xfrm flipH="1">
            <a:off x="191294" y="175650"/>
            <a:ext cx="41007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23_margDistPlot</a:t>
            </a:r>
          </a:p>
          <a:p>
            <a:r>
              <a:rPr lang="en-US" dirty="0"/>
              <a:t>Marginal distribution plot on log10(quantile)</a:t>
            </a:r>
          </a:p>
          <a:p>
            <a:r>
              <a:rPr lang="en-US" dirty="0"/>
              <a:t>Use quantiles as features, </a:t>
            </a:r>
          </a:p>
          <a:p>
            <a:r>
              <a:rPr lang="en-US" dirty="0"/>
              <a:t>number of features = 100</a:t>
            </a:r>
          </a:p>
          <a:p>
            <a:endParaRPr lang="en-US" dirty="0"/>
          </a:p>
          <a:p>
            <a:r>
              <a:rPr lang="en-US" dirty="0"/>
              <a:t>Summary statistics of </a:t>
            </a:r>
            <a:r>
              <a:rPr lang="en-US" b="1" dirty="0">
                <a:solidFill>
                  <a:schemeClr val="accent2"/>
                </a:solidFill>
              </a:rPr>
              <a:t>skewness</a:t>
            </a:r>
          </a:p>
          <a:p>
            <a:r>
              <a:rPr lang="en-US" dirty="0"/>
              <a:t>-- hard to separate 2 classes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56" y="0"/>
            <a:ext cx="87196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78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56" y="0"/>
            <a:ext cx="871964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1FD33E-3A95-45A6-A940-22162EB43237}"/>
              </a:ext>
            </a:extLst>
          </p:cNvPr>
          <p:cNvSpPr txBox="1"/>
          <p:nvPr/>
        </p:nvSpPr>
        <p:spPr>
          <a:xfrm flipH="1">
            <a:off x="191292" y="175650"/>
            <a:ext cx="34663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24_PCAScatPlot</a:t>
            </a:r>
          </a:p>
          <a:p>
            <a:r>
              <a:rPr lang="en-US" dirty="0">
                <a:solidFill>
                  <a:schemeClr val="accent2"/>
                </a:solidFill>
              </a:rPr>
              <a:t>quantile</a:t>
            </a:r>
          </a:p>
          <a:p>
            <a:r>
              <a:rPr lang="en-US" dirty="0"/>
              <a:t>Use quantiles as features, </a:t>
            </a:r>
          </a:p>
          <a:p>
            <a:r>
              <a:rPr lang="en-US" dirty="0"/>
              <a:t>number of features = 100</a:t>
            </a:r>
          </a:p>
          <a:p>
            <a:endParaRPr lang="en-US" dirty="0"/>
          </a:p>
          <a:p>
            <a:r>
              <a:rPr lang="en-US" dirty="0"/>
              <a:t>-- use </a:t>
            </a:r>
            <a:r>
              <a:rPr lang="en-US" dirty="0" err="1"/>
              <a:t>isubpopkde</a:t>
            </a:r>
            <a:r>
              <a:rPr lang="en-US" dirty="0"/>
              <a:t>=1 to show curve for each class</a:t>
            </a:r>
          </a:p>
          <a:p>
            <a:r>
              <a:rPr lang="en-US" dirty="0"/>
              <a:t>-- </a:t>
            </a:r>
            <a:r>
              <a:rPr lang="en-US" dirty="0">
                <a:solidFill>
                  <a:schemeClr val="accent2"/>
                </a:solidFill>
              </a:rPr>
              <a:t>Maybe some separation in PC4?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294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56" y="0"/>
            <a:ext cx="871964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1FD33E-3A95-45A6-A940-22162EB43237}"/>
              </a:ext>
            </a:extLst>
          </p:cNvPr>
          <p:cNvSpPr txBox="1"/>
          <p:nvPr/>
        </p:nvSpPr>
        <p:spPr>
          <a:xfrm flipH="1">
            <a:off x="191292" y="175650"/>
            <a:ext cx="34663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24_PCAScatPlot</a:t>
            </a:r>
          </a:p>
          <a:p>
            <a:r>
              <a:rPr lang="en-US" dirty="0">
                <a:solidFill>
                  <a:schemeClr val="accent2"/>
                </a:solidFill>
              </a:rPr>
              <a:t>log10(quantile)</a:t>
            </a:r>
          </a:p>
          <a:p>
            <a:r>
              <a:rPr lang="en-US" dirty="0"/>
              <a:t>Use quantiles as features, </a:t>
            </a:r>
          </a:p>
          <a:p>
            <a:r>
              <a:rPr lang="en-US" dirty="0"/>
              <a:t>number of features = 100</a:t>
            </a:r>
          </a:p>
          <a:p>
            <a:endParaRPr lang="en-US" dirty="0"/>
          </a:p>
          <a:p>
            <a:r>
              <a:rPr lang="en-US" dirty="0"/>
              <a:t>-- use </a:t>
            </a:r>
            <a:r>
              <a:rPr lang="en-US" dirty="0" err="1"/>
              <a:t>isubpopkde</a:t>
            </a:r>
            <a:r>
              <a:rPr lang="en-US" dirty="0"/>
              <a:t>=1 to show curve for each class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124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0B7886-E4E8-496D-A6FF-B8217A746F66}"/>
              </a:ext>
            </a:extLst>
          </p:cNvPr>
          <p:cNvSpPr txBox="1"/>
          <p:nvPr/>
        </p:nvSpPr>
        <p:spPr>
          <a:xfrm>
            <a:off x="408373" y="363984"/>
            <a:ext cx="105959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</a:t>
            </a:r>
          </a:p>
          <a:p>
            <a:r>
              <a:rPr lang="en-US" dirty="0"/>
              <a:t>N = 45 teeth (31 cracked + 14 healthy)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tooth has different number of features (i.e. pixel clusters)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Cracked teeth have broader spread of (and overlapping) number of features than healthy teeth -- not helpful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 number of features is 315, max is 1000.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6B226C-EF4A-4673-8B5F-ECC3BD9F7A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666"/>
          <a:stretch/>
        </p:blipFill>
        <p:spPr>
          <a:xfrm>
            <a:off x="793397" y="3297428"/>
            <a:ext cx="1441762" cy="27173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A32503-ED0D-4BB2-B9CA-A118C1067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884" y="3297427"/>
            <a:ext cx="1503203" cy="27173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39B82B-0C2A-4F20-8F6A-8ACC86F61F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787"/>
          <a:stretch/>
        </p:blipFill>
        <p:spPr>
          <a:xfrm>
            <a:off x="2576198" y="3297427"/>
            <a:ext cx="1441762" cy="29354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EF3809-2539-4090-8629-9BD3073A23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864" y="2784244"/>
            <a:ext cx="3638472" cy="30708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A93620-F25A-40C0-B89A-479FCBACEB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2037" y="2093119"/>
            <a:ext cx="975491" cy="1028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2A11E4-B4FA-4404-9D41-87A07D1B0F9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83801" y="2093119"/>
            <a:ext cx="904875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88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95F04E-674A-4A86-84D9-A0F14A42D960}"/>
              </a:ext>
            </a:extLst>
          </p:cNvPr>
          <p:cNvSpPr txBox="1"/>
          <p:nvPr/>
        </p:nvSpPr>
        <p:spPr>
          <a:xfrm>
            <a:off x="168442" y="132347"/>
            <a:ext cx="500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From now on, use quantile to represent each curve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D21580-9C1D-464C-91AF-79ECBE4AA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02" y="1671562"/>
            <a:ext cx="12028628" cy="50760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28246E-B0BF-4297-A023-BCAFE3AFF2C7}"/>
              </a:ext>
            </a:extLst>
          </p:cNvPr>
          <p:cNvSpPr txBox="1"/>
          <p:nvPr/>
        </p:nvSpPr>
        <p:spPr>
          <a:xfrm>
            <a:off x="168442" y="501679"/>
            <a:ext cx="7662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21_rawTrace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Still overlapping distributions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numQuantiles</a:t>
            </a:r>
            <a:r>
              <a:rPr lang="en-US" dirty="0"/>
              <a:t>=20 </a:t>
            </a:r>
            <a:r>
              <a:rPr lang="en-US" dirty="0">
                <a:solidFill>
                  <a:schemeClr val="accent2"/>
                </a:solidFill>
              </a:rPr>
              <a:t>(or should we pick some other number?)</a:t>
            </a:r>
          </a:p>
        </p:txBody>
      </p:sp>
    </p:spTree>
    <p:extLst>
      <p:ext uri="{BB962C8B-B14F-4D97-AF65-F5344CB8AC3E}">
        <p14:creationId xmlns:p14="http://schemas.microsoft.com/office/powerpoint/2010/main" val="795525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1D2C1E-5EBD-4E02-A36B-035B41840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785" y="-9016"/>
            <a:ext cx="5225143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0D003C-9DE8-4D10-BA99-7AC90BB97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324" y="-9016"/>
            <a:ext cx="522514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083C07-A080-4B2B-8D26-1A59B02B03C2}"/>
              </a:ext>
            </a:extLst>
          </p:cNvPr>
          <p:cNvSpPr txBox="1"/>
          <p:nvPr/>
        </p:nvSpPr>
        <p:spPr>
          <a:xfrm flipH="1">
            <a:off x="191293" y="175650"/>
            <a:ext cx="41567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22_curvdatPlot</a:t>
            </a:r>
          </a:p>
          <a:p>
            <a:r>
              <a:rPr lang="en-US" dirty="0"/>
              <a:t>-- don’t see much trend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9A512A-734C-4C96-9E3B-4E5391540346}"/>
              </a:ext>
            </a:extLst>
          </p:cNvPr>
          <p:cNvSpPr txBox="1"/>
          <p:nvPr/>
        </p:nvSpPr>
        <p:spPr>
          <a:xfrm>
            <a:off x="3975462" y="9331"/>
            <a:ext cx="1742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quantile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51AAA-67FC-44F3-8A81-ACCE2AAFB9E3}"/>
              </a:ext>
            </a:extLst>
          </p:cNvPr>
          <p:cNvSpPr txBox="1"/>
          <p:nvPr/>
        </p:nvSpPr>
        <p:spPr>
          <a:xfrm>
            <a:off x="9025239" y="-9016"/>
            <a:ext cx="16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Log10(quantile)</a:t>
            </a:r>
          </a:p>
        </p:txBody>
      </p:sp>
    </p:spTree>
    <p:extLst>
      <p:ext uri="{BB962C8B-B14F-4D97-AF65-F5344CB8AC3E}">
        <p14:creationId xmlns:p14="http://schemas.microsoft.com/office/powerpoint/2010/main" val="3622568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55E55F8-4A44-47E6-8508-BF96A526E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56" y="0"/>
            <a:ext cx="8719644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FF8ED3-2D35-4AFB-A2A9-5924420BC9C6}"/>
              </a:ext>
            </a:extLst>
          </p:cNvPr>
          <p:cNvSpPr txBox="1"/>
          <p:nvPr/>
        </p:nvSpPr>
        <p:spPr>
          <a:xfrm flipH="1">
            <a:off x="191295" y="175650"/>
            <a:ext cx="39279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23_margDistPlot</a:t>
            </a:r>
          </a:p>
          <a:p>
            <a:r>
              <a:rPr lang="en-US" dirty="0"/>
              <a:t>Marginal distribution plot on log10(quantile)</a:t>
            </a:r>
          </a:p>
          <a:p>
            <a:r>
              <a:rPr lang="en-US" dirty="0"/>
              <a:t>number of features = 20</a:t>
            </a:r>
          </a:p>
          <a:p>
            <a:endParaRPr lang="en-US" dirty="0"/>
          </a:p>
          <a:p>
            <a:r>
              <a:rPr lang="en-US" dirty="0"/>
              <a:t>Summary statistics of </a:t>
            </a:r>
            <a:r>
              <a:rPr lang="en-US" b="1" dirty="0">
                <a:solidFill>
                  <a:schemeClr val="accent2"/>
                </a:solidFill>
              </a:rPr>
              <a:t>mean</a:t>
            </a:r>
          </a:p>
        </p:txBody>
      </p:sp>
    </p:spTree>
    <p:extLst>
      <p:ext uri="{BB962C8B-B14F-4D97-AF65-F5344CB8AC3E}">
        <p14:creationId xmlns:p14="http://schemas.microsoft.com/office/powerpoint/2010/main" val="3051047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03AB270-3D87-4B11-8E3C-30BA9F73C5E9}"/>
              </a:ext>
            </a:extLst>
          </p:cNvPr>
          <p:cNvSpPr txBox="1"/>
          <p:nvPr/>
        </p:nvSpPr>
        <p:spPr>
          <a:xfrm flipH="1">
            <a:off x="191294" y="175650"/>
            <a:ext cx="41007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23_margDistPlot</a:t>
            </a:r>
          </a:p>
          <a:p>
            <a:r>
              <a:rPr lang="en-US" dirty="0"/>
              <a:t>Marginal distribution plot on log10(quantile)</a:t>
            </a:r>
          </a:p>
          <a:p>
            <a:r>
              <a:rPr lang="en-US" dirty="0"/>
              <a:t>number of features = 315</a:t>
            </a:r>
          </a:p>
          <a:p>
            <a:endParaRPr lang="en-US" dirty="0"/>
          </a:p>
          <a:p>
            <a:r>
              <a:rPr lang="en-US" dirty="0"/>
              <a:t>Summary statistics of </a:t>
            </a:r>
            <a:r>
              <a:rPr lang="en-US" b="1" dirty="0">
                <a:solidFill>
                  <a:schemeClr val="accent2"/>
                </a:solidFill>
              </a:rPr>
              <a:t>skewness</a:t>
            </a:r>
          </a:p>
          <a:p>
            <a:r>
              <a:rPr lang="en-US" dirty="0"/>
              <a:t>-- hard to separate 2 classes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AF9C2AB-DC47-4869-9FFC-8EC71D1D5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56" y="0"/>
            <a:ext cx="87196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260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9ABC90-25B0-4415-90E9-A923B4AA4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56" y="0"/>
            <a:ext cx="871964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1FD33E-3A95-45A6-A940-22162EB43237}"/>
              </a:ext>
            </a:extLst>
          </p:cNvPr>
          <p:cNvSpPr txBox="1"/>
          <p:nvPr/>
        </p:nvSpPr>
        <p:spPr>
          <a:xfrm flipH="1">
            <a:off x="191292" y="175650"/>
            <a:ext cx="35924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24_PCAScatPlot</a:t>
            </a:r>
          </a:p>
          <a:p>
            <a:r>
              <a:rPr lang="en-US" dirty="0">
                <a:solidFill>
                  <a:schemeClr val="accent2"/>
                </a:solidFill>
              </a:rPr>
              <a:t>log10(quantile)</a:t>
            </a:r>
          </a:p>
          <a:p>
            <a:endParaRPr lang="en-US" dirty="0"/>
          </a:p>
          <a:p>
            <a:r>
              <a:rPr lang="en-US" dirty="0"/>
              <a:t>-- 4 PCs don’t seem to separate the 2 classes</a:t>
            </a:r>
          </a:p>
          <a:p>
            <a:r>
              <a:rPr lang="en-US" dirty="0">
                <a:solidFill>
                  <a:schemeClr val="accent2"/>
                </a:solidFill>
              </a:rPr>
              <a:t>there seems to be some separation happening in PC4</a:t>
            </a:r>
          </a:p>
        </p:txBody>
      </p:sp>
    </p:spTree>
    <p:extLst>
      <p:ext uri="{BB962C8B-B14F-4D97-AF65-F5344CB8AC3E}">
        <p14:creationId xmlns:p14="http://schemas.microsoft.com/office/powerpoint/2010/main" val="2885746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56" y="0"/>
            <a:ext cx="871964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28246E-B0BF-4297-A023-BCAFE3AFF2C7}"/>
              </a:ext>
            </a:extLst>
          </p:cNvPr>
          <p:cNvSpPr txBox="1"/>
          <p:nvPr/>
        </p:nvSpPr>
        <p:spPr>
          <a:xfrm>
            <a:off x="140308" y="192190"/>
            <a:ext cx="42066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31_DWD_PCAScatPlot</a:t>
            </a:r>
          </a:p>
          <a:p>
            <a:endParaRPr lang="en-US" dirty="0"/>
          </a:p>
          <a:p>
            <a:r>
              <a:rPr lang="en-US" dirty="0"/>
              <a:t>number of features = 315</a:t>
            </a:r>
          </a:p>
          <a:p>
            <a:endParaRPr lang="en-US" dirty="0"/>
          </a:p>
          <a:p>
            <a:r>
              <a:rPr lang="en-US" dirty="0"/>
              <a:t>PCA plot with DWD direction</a:t>
            </a:r>
          </a:p>
          <a:p>
            <a:r>
              <a:rPr lang="en-US" dirty="0">
                <a:solidFill>
                  <a:schemeClr val="accent2"/>
                </a:solidFill>
              </a:rPr>
              <a:t>Some combinations (DWD-PC1 ~ DWD-PC2; DWD-PC1 ~ DWD-PC4) seem to separate the classes a little?</a:t>
            </a:r>
          </a:p>
        </p:txBody>
      </p:sp>
    </p:spTree>
    <p:extLst>
      <p:ext uri="{BB962C8B-B14F-4D97-AF65-F5344CB8AC3E}">
        <p14:creationId xmlns:p14="http://schemas.microsoft.com/office/powerpoint/2010/main" val="530371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28246E-B0BF-4297-A023-BCAFE3AFF2C7}"/>
              </a:ext>
            </a:extLst>
          </p:cNvPr>
          <p:cNvSpPr txBox="1"/>
          <p:nvPr/>
        </p:nvSpPr>
        <p:spPr>
          <a:xfrm>
            <a:off x="140308" y="192190"/>
            <a:ext cx="38549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32_DiProPerm_315Features</a:t>
            </a:r>
          </a:p>
          <a:p>
            <a:endParaRPr lang="en-US" dirty="0"/>
          </a:p>
          <a:p>
            <a:r>
              <a:rPr lang="en-US" dirty="0"/>
              <a:t>number of features = 315</a:t>
            </a:r>
          </a:p>
          <a:p>
            <a:endParaRPr lang="en-US" dirty="0"/>
          </a:p>
          <a:p>
            <a:r>
              <a:rPr lang="en-US" dirty="0" err="1">
                <a:solidFill>
                  <a:schemeClr val="accent2"/>
                </a:solidFill>
              </a:rPr>
              <a:t>DiProPerm</a:t>
            </a:r>
            <a:r>
              <a:rPr lang="en-US" dirty="0">
                <a:solidFill>
                  <a:schemeClr val="accent2"/>
                </a:solidFill>
              </a:rPr>
              <a:t> test does not show significant separation between 2 classes </a:t>
            </a:r>
            <a:r>
              <a:rPr lang="en-US" dirty="0">
                <a:solidFill>
                  <a:schemeClr val="accent2"/>
                </a:solidFill>
                <a:sym typeface="Wingdings" panose="05000000000000000000" pitchFamily="2" charset="2"/>
              </a:rPr>
              <a:t>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375" y="0"/>
            <a:ext cx="7957625" cy="67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787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44E1EA-145F-4C48-A7A2-EC7866F31185}"/>
              </a:ext>
            </a:extLst>
          </p:cNvPr>
          <p:cNvSpPr txBox="1"/>
          <p:nvPr/>
        </p:nvSpPr>
        <p:spPr>
          <a:xfrm>
            <a:off x="408372" y="277289"/>
            <a:ext cx="76626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1_rawTrace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Overlapping distribution of </a:t>
            </a:r>
            <a:r>
              <a:rPr lang="en-US" dirty="0" err="1"/>
              <a:t>numPixel</a:t>
            </a:r>
            <a:r>
              <a:rPr lang="en-US" dirty="0"/>
              <a:t> for cracked and healthy teeth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scale seems more sensible, but doesn’t differentiate the two teeth types either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296245-3851-407D-B678-1D0D1C45F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77" y="1670181"/>
            <a:ext cx="10568797" cy="446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822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1C5BAC-4CD0-4EB5-A0C0-650EB1984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522" y="0"/>
            <a:ext cx="5225143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C8C4BF-82D7-4C1E-B19D-7AB5F98BB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57" y="0"/>
            <a:ext cx="522514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083C07-A080-4B2B-8D26-1A59B02B03C2}"/>
              </a:ext>
            </a:extLst>
          </p:cNvPr>
          <p:cNvSpPr txBox="1"/>
          <p:nvPr/>
        </p:nvSpPr>
        <p:spPr>
          <a:xfrm flipH="1">
            <a:off x="191293" y="175650"/>
            <a:ext cx="23473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2_curvdatPlot</a:t>
            </a:r>
          </a:p>
          <a:p>
            <a:r>
              <a:rPr lang="en-US" dirty="0"/>
              <a:t>-- don’t see much trend</a:t>
            </a:r>
          </a:p>
          <a:p>
            <a:r>
              <a:rPr lang="en-US" dirty="0"/>
              <a:t>-- log scale is more informative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9A512A-734C-4C96-9E3B-4E5391540346}"/>
              </a:ext>
            </a:extLst>
          </p:cNvPr>
          <p:cNvSpPr txBox="1"/>
          <p:nvPr/>
        </p:nvSpPr>
        <p:spPr>
          <a:xfrm>
            <a:off x="3975462" y="9331"/>
            <a:ext cx="138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651AAA-67FC-44F3-8A81-ACCE2AAFB9E3}"/>
              </a:ext>
            </a:extLst>
          </p:cNvPr>
          <p:cNvSpPr txBox="1"/>
          <p:nvPr/>
        </p:nvSpPr>
        <p:spPr>
          <a:xfrm>
            <a:off x="9025239" y="-9016"/>
            <a:ext cx="130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Log10(data)</a:t>
            </a:r>
          </a:p>
        </p:txBody>
      </p:sp>
    </p:spTree>
    <p:extLst>
      <p:ext uri="{BB962C8B-B14F-4D97-AF65-F5344CB8AC3E}">
        <p14:creationId xmlns:p14="http://schemas.microsoft.com/office/powerpoint/2010/main" val="2519850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B83574-AAEA-4A54-B41B-60D189262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56" y="0"/>
            <a:ext cx="871964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9C244D-A120-4930-9068-5362070FB1E7}"/>
              </a:ext>
            </a:extLst>
          </p:cNvPr>
          <p:cNvSpPr txBox="1"/>
          <p:nvPr/>
        </p:nvSpPr>
        <p:spPr>
          <a:xfrm flipH="1">
            <a:off x="191295" y="175650"/>
            <a:ext cx="39279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3_margDistPlot</a:t>
            </a:r>
          </a:p>
          <a:p>
            <a:r>
              <a:rPr lang="en-US" dirty="0"/>
              <a:t>Marginal distribution plot on log10(</a:t>
            </a:r>
            <a:r>
              <a:rPr lang="en-US" dirty="0" err="1"/>
              <a:t>numPixel</a:t>
            </a:r>
            <a:r>
              <a:rPr lang="en-US" dirty="0"/>
              <a:t>)</a:t>
            </a:r>
          </a:p>
          <a:p>
            <a:r>
              <a:rPr lang="en-US" dirty="0"/>
              <a:t>Truncated each sample to the minimum number of features = 315</a:t>
            </a:r>
          </a:p>
          <a:p>
            <a:endParaRPr lang="en-US" dirty="0"/>
          </a:p>
          <a:p>
            <a:r>
              <a:rPr lang="en-US" dirty="0"/>
              <a:t>Summary statistics of </a:t>
            </a:r>
            <a:r>
              <a:rPr lang="en-US" b="1" dirty="0">
                <a:solidFill>
                  <a:schemeClr val="accent2"/>
                </a:solidFill>
              </a:rPr>
              <a:t>mean</a:t>
            </a:r>
          </a:p>
          <a:p>
            <a:r>
              <a:rPr lang="en-US" dirty="0"/>
              <a:t>-- hard to separate 2 classes</a:t>
            </a:r>
          </a:p>
        </p:txBody>
      </p:sp>
    </p:spTree>
    <p:extLst>
      <p:ext uri="{BB962C8B-B14F-4D97-AF65-F5344CB8AC3E}">
        <p14:creationId xmlns:p14="http://schemas.microsoft.com/office/powerpoint/2010/main" val="91841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754868-3F2C-4FB3-BA59-044E1390A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904" y="0"/>
            <a:ext cx="871964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9C244D-A120-4930-9068-5362070FB1E7}"/>
              </a:ext>
            </a:extLst>
          </p:cNvPr>
          <p:cNvSpPr txBox="1"/>
          <p:nvPr/>
        </p:nvSpPr>
        <p:spPr>
          <a:xfrm flipH="1">
            <a:off x="191294" y="175650"/>
            <a:ext cx="41007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3_margDistPlot</a:t>
            </a:r>
          </a:p>
          <a:p>
            <a:r>
              <a:rPr lang="en-US" dirty="0"/>
              <a:t>Marginal distribution plot on log10(</a:t>
            </a:r>
            <a:r>
              <a:rPr lang="en-US" dirty="0" err="1"/>
              <a:t>numPixel</a:t>
            </a:r>
            <a:r>
              <a:rPr lang="en-US" dirty="0"/>
              <a:t>)</a:t>
            </a:r>
          </a:p>
          <a:p>
            <a:r>
              <a:rPr lang="en-US" dirty="0"/>
              <a:t>Truncated each sample to the minimum number of features = 315</a:t>
            </a:r>
          </a:p>
          <a:p>
            <a:endParaRPr lang="en-US" dirty="0"/>
          </a:p>
          <a:p>
            <a:r>
              <a:rPr lang="en-US" dirty="0"/>
              <a:t>Summary statistics of </a:t>
            </a:r>
            <a:r>
              <a:rPr lang="en-US" b="1" dirty="0">
                <a:solidFill>
                  <a:schemeClr val="accent2"/>
                </a:solidFill>
              </a:rPr>
              <a:t>standard deviation</a:t>
            </a:r>
          </a:p>
          <a:p>
            <a:r>
              <a:rPr lang="en-US" dirty="0"/>
              <a:t>-- hard to separate 2 classes</a:t>
            </a:r>
          </a:p>
        </p:txBody>
      </p:sp>
    </p:spTree>
    <p:extLst>
      <p:ext uri="{BB962C8B-B14F-4D97-AF65-F5344CB8AC3E}">
        <p14:creationId xmlns:p14="http://schemas.microsoft.com/office/powerpoint/2010/main" val="3113556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9C244D-A120-4930-9068-5362070FB1E7}"/>
              </a:ext>
            </a:extLst>
          </p:cNvPr>
          <p:cNvSpPr txBox="1"/>
          <p:nvPr/>
        </p:nvSpPr>
        <p:spPr>
          <a:xfrm flipH="1">
            <a:off x="191294" y="175650"/>
            <a:ext cx="41007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3_margDistPlot</a:t>
            </a:r>
          </a:p>
          <a:p>
            <a:r>
              <a:rPr lang="en-US" dirty="0"/>
              <a:t>Marginal distribution plot on log10(</a:t>
            </a:r>
            <a:r>
              <a:rPr lang="en-US" dirty="0" err="1"/>
              <a:t>numPixel</a:t>
            </a:r>
            <a:r>
              <a:rPr lang="en-US" dirty="0"/>
              <a:t>)</a:t>
            </a:r>
          </a:p>
          <a:p>
            <a:r>
              <a:rPr lang="en-US" dirty="0"/>
              <a:t>Truncated each sample to the minimum number of features = 315</a:t>
            </a:r>
          </a:p>
          <a:p>
            <a:endParaRPr lang="en-US" dirty="0"/>
          </a:p>
          <a:p>
            <a:r>
              <a:rPr lang="en-US" dirty="0"/>
              <a:t>Summary statistics of </a:t>
            </a:r>
            <a:r>
              <a:rPr lang="en-US" b="1" dirty="0">
                <a:solidFill>
                  <a:schemeClr val="accent2"/>
                </a:solidFill>
              </a:rPr>
              <a:t>skewness</a:t>
            </a:r>
          </a:p>
          <a:p>
            <a:r>
              <a:rPr lang="en-US" dirty="0"/>
              <a:t>-- hard to separate 2 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A7711A-E320-409A-9C7E-BA97187C2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211" y="0"/>
            <a:ext cx="87196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070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9C244D-A120-4930-9068-5362070FB1E7}"/>
              </a:ext>
            </a:extLst>
          </p:cNvPr>
          <p:cNvSpPr txBox="1"/>
          <p:nvPr/>
        </p:nvSpPr>
        <p:spPr>
          <a:xfrm flipH="1">
            <a:off x="191294" y="175650"/>
            <a:ext cx="41007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3_margDistPlot</a:t>
            </a:r>
          </a:p>
          <a:p>
            <a:r>
              <a:rPr lang="en-US" dirty="0"/>
              <a:t>Marginal distribution plot on log10(</a:t>
            </a:r>
            <a:r>
              <a:rPr lang="en-US" dirty="0" err="1"/>
              <a:t>numPixel</a:t>
            </a:r>
            <a:r>
              <a:rPr lang="en-US" dirty="0"/>
              <a:t>)</a:t>
            </a:r>
          </a:p>
          <a:p>
            <a:r>
              <a:rPr lang="en-US" dirty="0"/>
              <a:t>Truncated each sample to the minimum number of features = 315</a:t>
            </a:r>
          </a:p>
          <a:p>
            <a:endParaRPr lang="en-US" dirty="0"/>
          </a:p>
          <a:p>
            <a:r>
              <a:rPr lang="en-US" dirty="0"/>
              <a:t>Summary statistics of </a:t>
            </a:r>
            <a:r>
              <a:rPr lang="en-US" b="1" dirty="0">
                <a:solidFill>
                  <a:schemeClr val="accent2"/>
                </a:solidFill>
              </a:rPr>
              <a:t>max</a:t>
            </a:r>
          </a:p>
          <a:p>
            <a:r>
              <a:rPr lang="en-US" dirty="0"/>
              <a:t>-- hard to separate 2 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6C5B16-8643-4019-8C4D-EF0709FDB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484" y="0"/>
            <a:ext cx="87196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54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DCF34F-55CE-4477-98E2-68B834443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356" y="0"/>
            <a:ext cx="871964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083C07-A080-4B2B-8D26-1A59B02B03C2}"/>
              </a:ext>
            </a:extLst>
          </p:cNvPr>
          <p:cNvSpPr txBox="1"/>
          <p:nvPr/>
        </p:nvSpPr>
        <p:spPr>
          <a:xfrm flipH="1">
            <a:off x="191293" y="175650"/>
            <a:ext cx="41567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4_PCAScatPlot</a:t>
            </a:r>
          </a:p>
          <a:p>
            <a:r>
              <a:rPr lang="en-US" dirty="0" err="1">
                <a:solidFill>
                  <a:schemeClr val="accent2"/>
                </a:solidFill>
              </a:rPr>
              <a:t>rawData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/>
              <a:t>Truncated each sample to the minimum number of features = 315</a:t>
            </a:r>
          </a:p>
          <a:p>
            <a:endParaRPr lang="en-US" dirty="0"/>
          </a:p>
          <a:p>
            <a:r>
              <a:rPr lang="en-US" dirty="0"/>
              <a:t>-- 4 PCs don’t seem to separate the 2 classes</a:t>
            </a:r>
          </a:p>
        </p:txBody>
      </p:sp>
    </p:spTree>
    <p:extLst>
      <p:ext uri="{BB962C8B-B14F-4D97-AF65-F5344CB8AC3E}">
        <p14:creationId xmlns:p14="http://schemas.microsoft.com/office/powerpoint/2010/main" val="1879441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2589</TotalTime>
  <Words>750</Words>
  <Application>Microsoft Office PowerPoint</Application>
  <PresentationFormat>Widescreen</PresentationFormat>
  <Paragraphs>145</Paragraphs>
  <Slides>26</Slides>
  <Notes>0</Notes>
  <HiddenSlides>9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Wingdings</vt:lpstr>
      <vt:lpstr>Office Theme</vt:lpstr>
      <vt:lpstr>Cracked vs. healthy teeth classification  via functional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Cracked vs. healthy teeth classification  via functional data analysis</dc:title>
  <dc:creator>Huang, Angel</dc:creator>
  <cp:lastModifiedBy>Angel Huang</cp:lastModifiedBy>
  <cp:revision>30</cp:revision>
  <dcterms:created xsi:type="dcterms:W3CDTF">2020-09-11T16:33:23Z</dcterms:created>
  <dcterms:modified xsi:type="dcterms:W3CDTF">2021-03-02T02:24:58Z</dcterms:modified>
</cp:coreProperties>
</file>